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009" r:id="rId3"/>
    <p:sldId id="1017" r:id="rId4"/>
    <p:sldId id="1018" r:id="rId5"/>
    <p:sldId id="1019" r:id="rId6"/>
    <p:sldId id="1020" r:id="rId7"/>
    <p:sldId id="1010" r:id="rId8"/>
    <p:sldId id="1021" r:id="rId9"/>
    <p:sldId id="1022" r:id="rId10"/>
    <p:sldId id="1016" r:id="rId11"/>
    <p:sldId id="1023" r:id="rId12"/>
    <p:sldId id="1025" r:id="rId13"/>
    <p:sldId id="1028" r:id="rId14"/>
    <p:sldId id="1012" r:id="rId15"/>
    <p:sldId id="1013" r:id="rId16"/>
    <p:sldId id="1029" r:id="rId17"/>
    <p:sldId id="1031" r:id="rId18"/>
    <p:sldId id="1033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My week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Lead-in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&amp; Cartoon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get up every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get up at five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day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to bed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 every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6426" y="21238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8526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我在五点起床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，因此问句是问起床时间，故选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5588" y="40480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2204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具体的时间点前用介词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Sunday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school early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819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答句意为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今天是星期天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，因此问句是问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今天是星期几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2326" y="27889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05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由常识可知，星期一到星期五是上学的日子，故选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717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四、给下列句子排序。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第五句已给出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Monday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Chinese,Maths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Wednesday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Science and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friend is Alice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Saturday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go to the library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Monday,Tuesday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PE and 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the piano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9423" y="151194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9423" y="214190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9423" y="280609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9423" y="34431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6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2067" y="407297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54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五、根据所给情景和图片提示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填写合适的单词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go to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to school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FR01.tif" descr="id:214749520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5606" y="1412776"/>
            <a:ext cx="1450924" cy="16727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610.tif" descr="id:214749521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5606" y="3212976"/>
            <a:ext cx="1672759" cy="16727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2206774" y="1504421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seven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743278" y="1430882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get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76467" y="1421829"/>
            <a:ext cx="58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up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790950" y="2132856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When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548736" y="2772603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437370" y="2703920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day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206774" y="3996011"/>
            <a:ext cx="1603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Saturday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35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5133713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日记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June 5th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my first diary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is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go to school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is sunny and warm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get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some milk and bread for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breakfast,I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 a kite outside at 9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hot in the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 with my friend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 and cool in the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a book with my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bed at 9 o’clock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nice day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355" y="1484784"/>
            <a:ext cx="189166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（一）根据短文内容，用数字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b="18411"/>
          <a:stretch/>
        </p:blipFill>
        <p:spPr>
          <a:xfrm>
            <a:off x="343531" y="1628800"/>
            <a:ext cx="11520000" cy="172819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41060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286894" y="341965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63158" y="341965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37903" y="341060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830547" y="342033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根据文章内容，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是先起床，然后吃早饭，早饭过后去放风筝，下午去游泳，晚上和妈妈一起看书。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（二）根据短文内容，选择正确答案。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is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Haikou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373" y="20432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3156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name is Linda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in Shanghai.”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在上海，故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26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evening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warm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cool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72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rainy and cool in the evening.”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可知，晚上的天气是下雨且凉爽的，故选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38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flies a kite outside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6575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672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breakfast, I fly a kite outside at 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在上午九点半去放风筝，故选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89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3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39" y="1014502"/>
            <a:ext cx="11519535" cy="542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949278"/>
              </p:ext>
            </p:extLst>
          </p:nvPr>
        </p:nvGraphicFramePr>
        <p:xfrm>
          <a:off x="335439" y="1548083"/>
          <a:ext cx="11519536" cy="4041157"/>
        </p:xfrm>
        <a:graphic>
          <a:graphicData uri="http://schemas.openxmlformats.org/drawingml/2006/table">
            <a:tbl>
              <a:tblPr firstRow="1" firstCol="1" bandRow="1"/>
              <a:tblGrid>
                <a:gridCol w="719207">
                  <a:extLst>
                    <a:ext uri="{9D8B030D-6E8A-4147-A177-3AD203B41FA5}">
                      <a16:colId xmlns:a16="http://schemas.microsoft.com/office/drawing/2014/main" val="3507573609"/>
                    </a:ext>
                  </a:extLst>
                </a:gridCol>
                <a:gridCol w="10800329">
                  <a:extLst>
                    <a:ext uri="{9D8B030D-6E8A-4147-A177-3AD203B41FA5}">
                      <a16:colId xmlns:a16="http://schemas.microsoft.com/office/drawing/2014/main" val="1379424834"/>
                    </a:ext>
                  </a:extLst>
                </a:gridCol>
              </a:tblGrid>
              <a:tr h="40411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络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321914"/>
                  </a:ext>
                </a:extLst>
              </a:tr>
            </a:tbl>
          </a:graphicData>
        </a:graphic>
      </p:graphicFrame>
      <p:pic>
        <p:nvPicPr>
          <p:cNvPr id="4" name="JG3T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4927" y="1700808"/>
            <a:ext cx="10148871" cy="37444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719463"/>
              </p:ext>
            </p:extLst>
          </p:nvPr>
        </p:nvGraphicFramePr>
        <p:xfrm>
          <a:off x="334567" y="844426"/>
          <a:ext cx="11521280" cy="5464894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1087685181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3140326015"/>
                    </a:ext>
                  </a:extLst>
                </a:gridCol>
              </a:tblGrid>
              <a:tr h="73504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/w/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ednesday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atch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80052"/>
                  </a:ext>
                </a:extLst>
              </a:tr>
              <a:tr h="47298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48000" algn="l"/>
                          <a:tab pos="5738813" algn="l"/>
                          <a:tab pos="82550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周，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星期天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星期二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48000" algn="l"/>
                          <a:tab pos="5738813" algn="l"/>
                          <a:tab pos="82550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星期三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星期四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星期五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星期六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48000" algn="l"/>
                          <a:tab pos="5738813" algn="l"/>
                          <a:tab pos="82550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起床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什么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时候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提早，提前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48000" algn="l"/>
                          <a:tab pos="5738813" algn="l"/>
                          <a:tab pos="825500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表示程度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）这么，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那么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每一个，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每个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48000" algn="l"/>
                          <a:tab pos="5738813" algn="l"/>
                          <a:tab pos="825500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某时间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today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在今天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cinema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电影院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48000" algn="l"/>
                          <a:tab pos="5738813" algn="l"/>
                          <a:tab pos="82550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跳舞，舞蹈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lesson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一节课，一课时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dog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狗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48000" algn="l"/>
                          <a:tab pos="5738813" algn="l"/>
                          <a:tab pos="825500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牵着（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动物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）走，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遛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tomorrow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明天；在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明天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空闲的</a:t>
                      </a: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2919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813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55213"/>
              </p:ext>
            </p:extLst>
          </p:nvPr>
        </p:nvGraphicFramePr>
        <p:xfrm>
          <a:off x="334567" y="1268760"/>
          <a:ext cx="11521280" cy="3312368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1248321434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434401510"/>
                    </a:ext>
                  </a:extLst>
                </a:gridCol>
              </a:tblGrid>
              <a:tr h="33123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5738813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late for school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上学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迟到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如此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早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5738813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 thirty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六点三十分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the cinema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电影院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5738813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dancing lesson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上一节舞蹈课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on Wednesday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在星期三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5738813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 my dog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遛我的狗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be free on Saturday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星期六有空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911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7275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601311"/>
              </p:ext>
            </p:extLst>
          </p:nvPr>
        </p:nvGraphicFramePr>
        <p:xfrm>
          <a:off x="334567" y="1254869"/>
          <a:ext cx="11521280" cy="3470275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26215364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2002207720"/>
                    </a:ext>
                  </a:extLst>
                </a:gridCol>
              </a:tblGrid>
              <a:tr h="34702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do you get up every 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？你每天什么时候起床？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have two dancing lessons every week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我每周有两节舞蹈课。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do you have dancing lessons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？你什么时候有舞蹈课？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是询问时间的疑问词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既可以询问具体的时间点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也可以询问日期、年份等。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80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267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361725"/>
              </p:ext>
            </p:extLst>
          </p:nvPr>
        </p:nvGraphicFramePr>
        <p:xfrm>
          <a:off x="334567" y="908720"/>
          <a:ext cx="11521280" cy="5400600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3983201661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890398354"/>
                    </a:ext>
                  </a:extLst>
                </a:gridCol>
              </a:tblGrid>
              <a:tr h="54006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的用法：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，主语位于其前面。在一般现在时的句子中，当主语是第三人称单数（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、不可数名词及可数名词单数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）时，谓语动词要用其第三人称单数形式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其他的谓语则一律用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的用法区别：在具体某一时刻前，用介词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；在泛指的上午、下午、晚上以及周、月、季、年等较长的时间前，一般用介词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；在星期几或某一特定的日期、节日（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结尾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）前，用介词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5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148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58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638" y="1504026"/>
            <a:ext cx="2808312" cy="342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81387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b="21241"/>
          <a:stretch/>
        </p:blipFill>
        <p:spPr>
          <a:xfrm>
            <a:off x="658458" y="1916832"/>
            <a:ext cx="10881917" cy="142841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27323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94062" y="339006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3596412" y="339903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5888147" y="339000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8327454" y="339984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5</a:t>
            </a:r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10703718" y="339006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二、判断单词画线部分发音是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alk to school from Monday to Friday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ants to get up early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 do you have an English lesson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ednesday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音，两者画线部分发音相同，所以填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736" y="15159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7972" y="280909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34793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不发音，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音，两者画线部分发音不同，所以填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8736" y="47160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58684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都发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/w/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音，两者画线部分发音相同，所以填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26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23987"/>
          </a:xfrm>
          <a:solidFill>
            <a:srgbClr val="E8F6FD"/>
          </a:solidFill>
          <a:ln>
            <a:solidFill>
              <a:srgbClr val="E8F6FD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字母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的发音规则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在元音前发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不发音。如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7387"/>
            <a:ext cx="145007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33342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797</Words>
  <Application>Microsoft Office PowerPoint</Application>
  <PresentationFormat>自定义</PresentationFormat>
  <Paragraphs>141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IPAPANNEW</vt:lpstr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361</cp:revision>
  <dcterms:created xsi:type="dcterms:W3CDTF">2020-11-06T05:24:00Z</dcterms:created>
  <dcterms:modified xsi:type="dcterms:W3CDTF">2025-06-24T01:12:34Z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